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0" d="100"/>
          <a:sy n="80" d="100"/>
        </p:scale>
        <p:origin x="-192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4" Type="http://schemas.openxmlformats.org/officeDocument/2006/relationships/viewProps" Target="viewProps.xml"/><Relationship Id="rId4" Type="http://schemas.openxmlformats.org/officeDocument/2006/relationships/slide" Target="slides/slide3.xml"/><Relationship Id="rId7" Type="http://schemas.openxmlformats.org/officeDocument/2006/relationships/slide" Target="slides/slide6.xml"/><Relationship Id="rId11" Type="http://schemas.openxmlformats.org/officeDocument/2006/relationships/slide" Target="slides/slide1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6" Type="http://schemas.openxmlformats.org/officeDocument/2006/relationships/tableStyles" Target="tableStyles.xml"/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10" Type="http://schemas.openxmlformats.org/officeDocument/2006/relationships/slide" Target="slides/slide9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2" Type="http://schemas.openxmlformats.org/officeDocument/2006/relationships/printerSettings" Target="printerSettings/printerSettings1.bin"/><Relationship Id="rId2" Type="http://schemas.openxmlformats.org/officeDocument/2006/relationships/slide" Target="slides/slide1.xml"/><Relationship Id="rId9" Type="http://schemas.openxmlformats.org/officeDocument/2006/relationships/slide" Target="slides/slide8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61613-A0A8-42EF-B867-B77959B0079A}" type="datetimeFigureOut">
              <a:rPr lang="en-US" smtClean="0"/>
              <a:pPr/>
              <a:t>1/15/13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2F3E06-618B-4D2B-8D00-3B980D227CE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61613-A0A8-42EF-B867-B77959B0079A}" type="datetimeFigureOut">
              <a:rPr lang="en-US" smtClean="0"/>
              <a:pPr/>
              <a:t>1/15/13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2F3E06-618B-4D2B-8D00-3B980D227CE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61613-A0A8-42EF-B867-B77959B0079A}" type="datetimeFigureOut">
              <a:rPr lang="en-US" smtClean="0"/>
              <a:pPr/>
              <a:t>1/15/13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2F3E06-618B-4D2B-8D00-3B980D227CE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61613-A0A8-42EF-B867-B77959B0079A}" type="datetimeFigureOut">
              <a:rPr lang="en-US" smtClean="0"/>
              <a:pPr/>
              <a:t>1/15/13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2F3E06-618B-4D2B-8D00-3B980D227CE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61613-A0A8-42EF-B867-B77959B0079A}" type="datetimeFigureOut">
              <a:rPr lang="en-US" smtClean="0"/>
              <a:pPr/>
              <a:t>1/15/13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2F3E06-618B-4D2B-8D00-3B980D227CE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61613-A0A8-42EF-B867-B77959B0079A}" type="datetimeFigureOut">
              <a:rPr lang="en-US" smtClean="0"/>
              <a:pPr/>
              <a:t>1/15/13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2F3E06-618B-4D2B-8D00-3B980D227CE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61613-A0A8-42EF-B867-B77959B0079A}" type="datetimeFigureOut">
              <a:rPr lang="en-US" smtClean="0"/>
              <a:pPr/>
              <a:t>1/15/13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2F3E06-618B-4D2B-8D00-3B980D227CE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61613-A0A8-42EF-B867-B77959B0079A}" type="datetimeFigureOut">
              <a:rPr lang="en-US" smtClean="0"/>
              <a:pPr/>
              <a:t>1/15/13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2F3E06-618B-4D2B-8D00-3B980D227CE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61613-A0A8-42EF-B867-B77959B0079A}" type="datetimeFigureOut">
              <a:rPr lang="en-US" smtClean="0"/>
              <a:pPr/>
              <a:t>1/15/13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2F3E06-618B-4D2B-8D00-3B980D227CE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61613-A0A8-42EF-B867-B77959B0079A}" type="datetimeFigureOut">
              <a:rPr lang="en-US" smtClean="0"/>
              <a:pPr/>
              <a:t>1/15/13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2F3E06-618B-4D2B-8D00-3B980D227CE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61613-A0A8-42EF-B867-B77959B0079A}" type="datetimeFigureOut">
              <a:rPr lang="en-US" smtClean="0"/>
              <a:pPr/>
              <a:t>1/15/13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2F3E06-618B-4D2B-8D00-3B980D227CE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F61613-A0A8-42EF-B867-B77959B0079A}" type="datetimeFigureOut">
              <a:rPr lang="en-US" smtClean="0"/>
              <a:pPr/>
              <a:t>1/15/13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2F3E06-618B-4D2B-8D00-3B980D227CE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Observation vs. Inference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Why Is It So Important to Differentiate Between Observations and Inferences?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 science, we need to base our hypotheses and experiments on facts and observations</a:t>
            </a:r>
          </a:p>
          <a:p>
            <a:r>
              <a:rPr lang="en-US" dirty="0" smtClean="0"/>
              <a:t>If we base our hypotheses and experiments on opinions or inferences, we can never prove anything!</a:t>
            </a:r>
          </a:p>
          <a:p>
            <a:r>
              <a:rPr lang="en-US" dirty="0" smtClean="0"/>
              <a:t>Science is based on facts </a:t>
            </a:r>
            <a:r>
              <a:rPr lang="en-US" smtClean="0"/>
              <a:t>and observations, not </a:t>
            </a:r>
            <a:r>
              <a:rPr lang="en-US" u="sng" smtClean="0"/>
              <a:t>INFERENCES!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"/>
            <a:ext cx="7772400" cy="2285999"/>
          </a:xfrm>
        </p:spPr>
        <p:txBody>
          <a:bodyPr>
            <a:normAutofit/>
          </a:bodyPr>
          <a:lstStyle/>
          <a:p>
            <a:r>
              <a:rPr lang="en-US" sz="3200" dirty="0" smtClean="0"/>
              <a:t>Catalyst: Look at the following picture.  What is happening?  Write a short paragraph/story about what you think happened.</a:t>
            </a:r>
            <a:endParaRPr lang="en-US" sz="3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/>
          <a:srcRect l="11719" t="15625" r="10938" b="12500"/>
          <a:stretch>
            <a:fillRect/>
          </a:stretch>
        </p:blipFill>
        <p:spPr bwMode="auto">
          <a:xfrm>
            <a:off x="838200" y="1981200"/>
            <a:ext cx="73914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Remember…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An observation is </a:t>
            </a:r>
            <a:r>
              <a:rPr lang="en-US" u="sng" dirty="0" smtClean="0"/>
              <a:t>the act of gathering information by using your senses</a:t>
            </a:r>
            <a:endParaRPr lang="en-US" u="sng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124200" y="2860675"/>
            <a:ext cx="2667000" cy="354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an inference?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An inference is the process of drawing a conclusion from given evidence. 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0" y="2797596"/>
            <a:ext cx="2544318" cy="38318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Possibilities…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Possible observations might be:</a:t>
            </a:r>
            <a:br>
              <a:rPr lang="en-US" dirty="0" smtClean="0"/>
            </a:br>
            <a:r>
              <a:rPr lang="en-US" dirty="0" smtClean="0"/>
              <a:t>- there are two sets of tracks</a:t>
            </a:r>
            <a:br>
              <a:rPr lang="en-US" dirty="0" smtClean="0"/>
            </a:br>
            <a:r>
              <a:rPr lang="en-US" dirty="0" smtClean="0"/>
              <a:t>- one set of tracks is smaller than the other</a:t>
            </a:r>
            <a:br>
              <a:rPr lang="en-US" dirty="0" smtClean="0"/>
            </a:br>
            <a:r>
              <a:rPr lang="en-US" dirty="0" smtClean="0"/>
              <a:t>- the two sets of tracks meet </a:t>
            </a:r>
            <a:br>
              <a:rPr lang="en-US" dirty="0" smtClean="0"/>
            </a:br>
            <a:r>
              <a:rPr lang="en-US" dirty="0" smtClean="0"/>
              <a:t>- only one set of tracks is visible after the two sets meet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More Possibilities</a:t>
            </a:r>
            <a:r>
              <a:rPr lang="en-US" dirty="0"/>
              <a:t>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Possible inferences might be:</a:t>
            </a:r>
            <a:br>
              <a:rPr lang="en-US" dirty="0" smtClean="0"/>
            </a:br>
            <a:r>
              <a:rPr lang="en-US" dirty="0" smtClean="0"/>
              <a:t>- two animals were walking toward one another</a:t>
            </a:r>
            <a:br>
              <a:rPr lang="en-US" dirty="0" smtClean="0"/>
            </a:br>
            <a:r>
              <a:rPr lang="en-US" dirty="0" smtClean="0"/>
              <a:t>- the animals had a fight</a:t>
            </a:r>
            <a:br>
              <a:rPr lang="en-US" dirty="0" smtClean="0"/>
            </a:br>
            <a:r>
              <a:rPr lang="en-US" dirty="0" smtClean="0"/>
              <a:t>- the bigger animal ate the smaller animal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How do observations and inferences differ?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An observation is only what you can actually </a:t>
            </a:r>
            <a:r>
              <a:rPr lang="en-US" u="sng" dirty="0" smtClean="0"/>
              <a:t>see, smell, taste, touch or hear</a:t>
            </a:r>
          </a:p>
          <a:p>
            <a:r>
              <a:rPr lang="en-US" dirty="0" smtClean="0"/>
              <a:t>An inference is what you </a:t>
            </a:r>
            <a:r>
              <a:rPr lang="en-US" u="sng" dirty="0" smtClean="0"/>
              <a:t>decide</a:t>
            </a:r>
            <a:r>
              <a:rPr lang="en-US" dirty="0" smtClean="0"/>
              <a:t> based on those </a:t>
            </a:r>
            <a:r>
              <a:rPr lang="en-US" u="sng" dirty="0" smtClean="0"/>
              <a:t>observations</a:t>
            </a:r>
            <a:endParaRPr lang="en-US" u="sng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AN </a:t>
            </a:r>
            <a:r>
              <a:rPr lang="en-US" u="sng" dirty="0" smtClean="0"/>
              <a:t>INFERENCE</a:t>
            </a:r>
            <a:r>
              <a:rPr lang="en-US" dirty="0" smtClean="0"/>
              <a:t> IS NOT A </a:t>
            </a:r>
            <a:r>
              <a:rPr lang="en-US" u="sng" dirty="0" smtClean="0"/>
              <a:t>HYPOTHESIS</a:t>
            </a:r>
            <a:r>
              <a:rPr lang="en-US" dirty="0" smtClean="0"/>
              <a:t>!!!!!!!!!!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A hypothesis is </a:t>
            </a:r>
            <a:r>
              <a:rPr lang="en-US" u="sng" dirty="0" smtClean="0">
                <a:solidFill>
                  <a:srgbClr val="FF0000"/>
                </a:solidFill>
              </a:rPr>
              <a:t>a possible answer to an experimental question</a:t>
            </a:r>
            <a:r>
              <a:rPr lang="en-US" dirty="0" smtClean="0">
                <a:solidFill>
                  <a:srgbClr val="FF0000"/>
                </a:solidFill>
              </a:rPr>
              <a:t>.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An inference is </a:t>
            </a:r>
            <a:r>
              <a:rPr lang="en-US" u="sng" dirty="0" smtClean="0">
                <a:solidFill>
                  <a:srgbClr val="FF0000"/>
                </a:solidFill>
              </a:rPr>
              <a:t>based on observation or opinions </a:t>
            </a:r>
            <a:r>
              <a:rPr lang="en-US" dirty="0" smtClean="0">
                <a:solidFill>
                  <a:srgbClr val="FF0000"/>
                </a:solidFill>
              </a:rPr>
              <a:t>(no questions).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 example…</a:t>
            </a:r>
            <a:endParaRPr lang="en-US" dirty="0"/>
          </a:p>
        </p:txBody>
      </p:sp>
      <p:pic>
        <p:nvPicPr>
          <p:cNvPr id="4" name="Picture 6" descr="superman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990600" y="1524000"/>
            <a:ext cx="2286000" cy="4067175"/>
          </a:xfrm>
        </p:spPr>
      </p:pic>
      <p:sp>
        <p:nvSpPr>
          <p:cNvPr id="5" name="TextBox 4"/>
          <p:cNvSpPr txBox="1"/>
          <p:nvPr/>
        </p:nvSpPr>
        <p:spPr>
          <a:xfrm>
            <a:off x="3733800" y="1371600"/>
            <a:ext cx="51054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OBSERVATIONS:</a:t>
            </a:r>
          </a:p>
          <a:p>
            <a:pPr>
              <a:buFontTx/>
              <a:buChar char="-"/>
            </a:pPr>
            <a:r>
              <a:rPr lang="en-US" dirty="0" smtClean="0"/>
              <a:t>Has fur		      </a:t>
            </a:r>
            <a:r>
              <a:rPr lang="en-US" b="1" i="1" dirty="0" smtClean="0">
                <a:solidFill>
                  <a:srgbClr val="FF0000"/>
                </a:solidFill>
              </a:rPr>
              <a:t>all based on sight </a:t>
            </a:r>
          </a:p>
          <a:p>
            <a:pPr>
              <a:buFontTx/>
              <a:buChar char="-"/>
            </a:pPr>
            <a:r>
              <a:rPr lang="en-US" dirty="0"/>
              <a:t> </a:t>
            </a:r>
            <a:r>
              <a:rPr lang="en-US" dirty="0" smtClean="0"/>
              <a:t>Has on Superman shirt</a:t>
            </a:r>
          </a:p>
          <a:p>
            <a:pPr>
              <a:buFontTx/>
              <a:buChar char="-"/>
            </a:pPr>
            <a:r>
              <a:rPr lang="en-US" dirty="0"/>
              <a:t> </a:t>
            </a:r>
            <a:r>
              <a:rPr lang="en-US" dirty="0" smtClean="0"/>
              <a:t>Standing on leaves</a:t>
            </a:r>
          </a:p>
          <a:p>
            <a:pPr>
              <a:buFontTx/>
              <a:buChar char="-"/>
            </a:pPr>
            <a:r>
              <a:rPr lang="en-US"/>
              <a:t> </a:t>
            </a:r>
            <a:r>
              <a:rPr lang="en-US" smtClean="0"/>
              <a:t>Has </a:t>
            </a:r>
            <a:r>
              <a:rPr lang="en-US" dirty="0" smtClean="0"/>
              <a:t>zipper </a:t>
            </a:r>
          </a:p>
          <a:p>
            <a:pPr>
              <a:buFontTx/>
              <a:buChar char="-"/>
            </a:pPr>
            <a:endParaRPr lang="en-US" dirty="0"/>
          </a:p>
          <a:p>
            <a:pPr>
              <a:buFontTx/>
              <a:buChar char="-"/>
            </a:pPr>
            <a:endParaRPr lang="en-US" dirty="0" smtClean="0"/>
          </a:p>
          <a:p>
            <a:r>
              <a:rPr lang="en-US" dirty="0" smtClean="0"/>
              <a:t>INFERENCES:</a:t>
            </a:r>
          </a:p>
          <a:p>
            <a:pPr>
              <a:buFontTx/>
              <a:buChar char="-"/>
            </a:pPr>
            <a:r>
              <a:rPr lang="en-US" dirty="0" smtClean="0"/>
              <a:t>This animal is a squirrel (</a:t>
            </a:r>
            <a:r>
              <a:rPr lang="en-US" dirty="0" smtClean="0">
                <a:solidFill>
                  <a:srgbClr val="FF0000"/>
                </a:solidFill>
              </a:rPr>
              <a:t>based on observations</a:t>
            </a:r>
            <a:r>
              <a:rPr lang="en-US" dirty="0" smtClean="0"/>
              <a:t>)</a:t>
            </a:r>
          </a:p>
          <a:p>
            <a:pPr>
              <a:buFontTx/>
              <a:buChar char="-"/>
            </a:pPr>
            <a:r>
              <a:rPr lang="en-US" dirty="0"/>
              <a:t> </a:t>
            </a:r>
            <a:r>
              <a:rPr lang="en-US" dirty="0" smtClean="0"/>
              <a:t>This picture is fake (</a:t>
            </a:r>
            <a:r>
              <a:rPr lang="en-US" dirty="0" smtClean="0">
                <a:solidFill>
                  <a:srgbClr val="FF0000"/>
                </a:solidFill>
              </a:rPr>
              <a:t>based on my opinion</a:t>
            </a:r>
            <a:r>
              <a:rPr lang="en-US" dirty="0" smtClean="0"/>
              <a:t>)</a:t>
            </a:r>
          </a:p>
          <a:p>
            <a:pPr>
              <a:buFontTx/>
              <a:buChar char="-"/>
            </a:pPr>
            <a:r>
              <a:rPr lang="en-US" dirty="0"/>
              <a:t> </a:t>
            </a:r>
            <a:r>
              <a:rPr lang="en-US" dirty="0" smtClean="0"/>
              <a:t>This squirrel is about to fly away and save people (</a:t>
            </a:r>
            <a:r>
              <a:rPr lang="en-US" dirty="0" smtClean="0">
                <a:solidFill>
                  <a:srgbClr val="FF0000"/>
                </a:solidFill>
              </a:rPr>
              <a:t>based on my opinion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6" name="Bent-Up Arrow 5"/>
          <p:cNvSpPr/>
          <p:nvPr/>
        </p:nvSpPr>
        <p:spPr>
          <a:xfrm>
            <a:off x="7086600" y="1981200"/>
            <a:ext cx="850392" cy="731520"/>
          </a:xfrm>
          <a:prstGeom prst="bent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64</TotalTime>
  <Words>212</Words>
  <Application>Microsoft Macintosh PowerPoint</Application>
  <PresentationFormat>On-screen Show (4:3)</PresentationFormat>
  <Paragraphs>32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Observation vs. Inference</vt:lpstr>
      <vt:lpstr>Catalyst: Look at the following picture.  What is happening?  Write a short paragraph/story about what you think happened.</vt:lpstr>
      <vt:lpstr>Remember…</vt:lpstr>
      <vt:lpstr>What is an inference?</vt:lpstr>
      <vt:lpstr>Possibilities…</vt:lpstr>
      <vt:lpstr>More Possibilities…</vt:lpstr>
      <vt:lpstr>How do observations and inferences differ?</vt:lpstr>
      <vt:lpstr>AN INFERENCE IS NOT A HYPOTHESIS!!!!!!!!!!</vt:lpstr>
      <vt:lpstr>For example…</vt:lpstr>
      <vt:lpstr>Why Is It So Important to Differentiate Between Observations and Inferences?</vt:lpstr>
    </vt:vector>
  </TitlesOfParts>
  <Company> 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Catalyst: Look at the following picture.  What is happening?  Write a short paragraph/story about what you think happened.</dc:title>
  <dc:creator>VB</dc:creator>
  <cp:lastModifiedBy>Denice Fogel User</cp:lastModifiedBy>
  <cp:revision>9</cp:revision>
  <dcterms:created xsi:type="dcterms:W3CDTF">2012-08-26T20:24:40Z</dcterms:created>
  <dcterms:modified xsi:type="dcterms:W3CDTF">2013-01-16T02:15:29Z</dcterms:modified>
</cp:coreProperties>
</file>